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312" r:id="rId3"/>
    <p:sldId id="314" r:id="rId4"/>
    <p:sldId id="306" r:id="rId5"/>
    <p:sldId id="31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B0425-249F-411F-90CC-D83D2B907BE4}" v="56" dt="2020-01-19T12:54:11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25EBAA-66D9-41A3-A106-1F597D1F298E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88053CC-AEBC-4063-9934-9788A41BC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6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9C24E-6BEE-448D-8F85-6DF0CA1C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800" b="1" cap="none" dirty="0">
                <a:solidFill>
                  <a:schemeClr val="bg1"/>
                </a:solidFill>
                <a:latin typeface="Bell MT" panose="02020503060305020303" pitchFamily="18" charset="0"/>
              </a:rPr>
              <a:t>Recap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F69C404D-BCF4-4E9E-9142-F3EE66D76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6" r="16636" b="-2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A003C-4164-4AE7-8ADE-9F484A1B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7221762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Father on throne - God is sovereign, in control; working out His plans on the earth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Lion that triumphed is the Lamb that was slain - we overcome (triumph) through death – Jesus’ death on our behalf and our commitment to die to ourselves (surrender) to point of our physical death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Jesus is worthy to open scroll because He died – no one has to endure judgments of Revelation, Jesus’ death saves from the wrath of God</a:t>
            </a:r>
          </a:p>
          <a:p>
            <a:endParaRPr lang="en-US" sz="2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2AD36F2-5F9D-4A9C-BD3C-F79EBAEA4FC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04488701"/>
              </p:ext>
            </p:extLst>
          </p:nvPr>
        </p:nvGraphicFramePr>
        <p:xfrm>
          <a:off x="2400299" y="301214"/>
          <a:ext cx="9731189" cy="643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198">
                  <a:extLst>
                    <a:ext uri="{9D8B030D-6E8A-4147-A177-3AD203B41FA5}">
                      <a16:colId xmlns:a16="http://schemas.microsoft.com/office/drawing/2014/main" val="4609201"/>
                    </a:ext>
                  </a:extLst>
                </a:gridCol>
                <a:gridCol w="5275991">
                  <a:extLst>
                    <a:ext uri="{9D8B030D-6E8A-4147-A177-3AD203B41FA5}">
                      <a16:colId xmlns:a16="http://schemas.microsoft.com/office/drawing/2014/main" val="2908419894"/>
                    </a:ext>
                  </a:extLst>
                </a:gridCol>
              </a:tblGrid>
              <a:tr h="48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Revelation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Matthew 24.4-14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13274"/>
                  </a:ext>
                </a:extLst>
              </a:tr>
              <a:tr h="638219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1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st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 /white horse </a:t>
                      </a:r>
                      <a:r>
                        <a:rPr lang="en-US" sz="2200" dirty="0">
                          <a:latin typeface="Bell MT" panose="02020503060305020303" pitchFamily="18" charset="0"/>
                        </a:rPr>
                        <a:t>- spread of Gospel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Bell MT" panose="02020503060305020303" pitchFamily="18" charset="0"/>
                        </a:rPr>
                        <a:t>Gospel will preached in whole world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318125"/>
                  </a:ext>
                </a:extLst>
              </a:tr>
              <a:tr h="921872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2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nd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 /red horse </a:t>
                      </a:r>
                      <a:r>
                        <a:rPr lang="en-US" sz="2200" dirty="0">
                          <a:latin typeface="Bell MT" panose="02020503060305020303" pitchFamily="18" charset="0"/>
                        </a:rPr>
                        <a:t>- 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Bell MT" panose="02020503060305020303" pitchFamily="18" charset="0"/>
                        </a:rPr>
                        <a:t>Wars, rumors of wars, nation will rise against nation and kingdom against kingdom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190282"/>
                  </a:ext>
                </a:extLst>
              </a:tr>
              <a:tr h="638219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3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rd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seal/black horse </a:t>
                      </a:r>
                      <a:r>
                        <a:rPr lang="en-US" sz="2200" dirty="0">
                          <a:latin typeface="Bell MT" panose="02020503060305020303" pitchFamily="18" charset="0"/>
                        </a:rPr>
                        <a:t>– famine (limited)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Bell MT" panose="02020503060305020303" pitchFamily="18" charset="0"/>
                        </a:rPr>
                        <a:t>There will be famines in various 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96814"/>
                  </a:ext>
                </a:extLst>
              </a:tr>
              <a:tr h="7647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4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th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seal/pale horse </a:t>
                      </a:r>
                      <a:r>
                        <a:rPr lang="en-US" sz="2200" dirty="0">
                          <a:latin typeface="Bell MT" panose="02020503060305020303" pitchFamily="18" charset="0"/>
                        </a:rPr>
                        <a:t>– pestilence (limited)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Bell MT" panose="02020503060305020303" pitchFamily="18" charset="0"/>
                        </a:rPr>
                        <a:t>There will be pestilences in various places (Lk 21.11)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22527"/>
                  </a:ext>
                </a:extLst>
              </a:tr>
              <a:tr h="764791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5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th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 </a:t>
                      </a:r>
                      <a:r>
                        <a:rPr lang="en-US" sz="2200" dirty="0">
                          <a:latin typeface="Bell MT" panose="02020503060305020303" pitchFamily="18" charset="0"/>
                        </a:rPr>
                        <a:t>– martyrdom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Bell MT" panose="02020503060305020303" pitchFamily="18" charset="0"/>
                        </a:rPr>
                        <a:t>You will be handed over to be persecuted and put to death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771780"/>
                  </a:ext>
                </a:extLst>
              </a:tr>
              <a:tr h="1610628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6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th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 – Day of </a:t>
                      </a:r>
                      <a:r>
                        <a:rPr lang="en-US" sz="2200" b="1">
                          <a:latin typeface="Bell MT" panose="02020503060305020303" pitchFamily="18" charset="0"/>
                        </a:rPr>
                        <a:t>the Lord</a:t>
                      </a:r>
                      <a:r>
                        <a:rPr lang="en-US" sz="2200">
                          <a:latin typeface="Bell MT" panose="02020503060305020303" pitchFamily="18" charset="0"/>
                        </a:rPr>
                        <a:t> 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Sun turned black like sackcloth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Whole moon turned blood 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Stars in the sky fell to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Immediately after the distress of those days “‘the sun will be darkened, and the moon will not give its light; the stars will fall from the sky, and the heavenly bodies will be shaken.’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388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78250-62CC-4264-B619-3FC8DCB88A49}"/>
              </a:ext>
            </a:extLst>
          </p:cNvPr>
          <p:cNvSpPr/>
          <p:nvPr/>
        </p:nvSpPr>
        <p:spPr>
          <a:xfrm>
            <a:off x="147919" y="813547"/>
            <a:ext cx="2252380" cy="4148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DD98C-2AA1-455A-842D-97B3FCC76AF2}"/>
              </a:ext>
            </a:extLst>
          </p:cNvPr>
          <p:cNvSpPr txBox="1"/>
          <p:nvPr/>
        </p:nvSpPr>
        <p:spPr>
          <a:xfrm>
            <a:off x="235323" y="1399764"/>
            <a:ext cx="20775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ell MT" panose="02020503060305020303" pitchFamily="18" charset="0"/>
              </a:rPr>
              <a:t>Beginnings of Birth Pains – present realities, ongoing since Acts 2</a:t>
            </a:r>
          </a:p>
        </p:txBody>
      </p:sp>
    </p:spTree>
    <p:extLst>
      <p:ext uri="{BB962C8B-B14F-4D97-AF65-F5344CB8AC3E}">
        <p14:creationId xmlns:p14="http://schemas.microsoft.com/office/powerpoint/2010/main" val="30539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2AD36F2-5F9D-4A9C-BD3C-F79EBAEA4FC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2440617"/>
              </p:ext>
            </p:extLst>
          </p:nvPr>
        </p:nvGraphicFramePr>
        <p:xfrm>
          <a:off x="2400299" y="301214"/>
          <a:ext cx="973118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198">
                  <a:extLst>
                    <a:ext uri="{9D8B030D-6E8A-4147-A177-3AD203B41FA5}">
                      <a16:colId xmlns:a16="http://schemas.microsoft.com/office/drawing/2014/main" val="4609201"/>
                    </a:ext>
                  </a:extLst>
                </a:gridCol>
                <a:gridCol w="5275991">
                  <a:extLst>
                    <a:ext uri="{9D8B030D-6E8A-4147-A177-3AD203B41FA5}">
                      <a16:colId xmlns:a16="http://schemas.microsoft.com/office/drawing/2014/main" val="2908419894"/>
                    </a:ext>
                  </a:extLst>
                </a:gridCol>
              </a:tblGrid>
              <a:tr h="4815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Revelation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Bell MT" panose="02020503060305020303" pitchFamily="18" charset="0"/>
                        </a:rPr>
                        <a:t>Matthew 24.4-14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13274"/>
                  </a:ext>
                </a:extLst>
              </a:tr>
              <a:tr h="1610628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Bell MT" panose="02020503060305020303" pitchFamily="18" charset="0"/>
                        </a:rPr>
                        <a:t>6</a:t>
                      </a:r>
                      <a:r>
                        <a:rPr lang="en-US" sz="2200" b="1" baseline="30000" dirty="0">
                          <a:latin typeface="Bell MT" panose="02020503060305020303" pitchFamily="18" charset="0"/>
                        </a:rPr>
                        <a:t>th</a:t>
                      </a:r>
                      <a:r>
                        <a:rPr lang="en-US" sz="2200" b="1" dirty="0">
                          <a:latin typeface="Bell MT" panose="02020503060305020303" pitchFamily="18" charset="0"/>
                        </a:rPr>
                        <a:t> seal – Day of the wrath of God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Sun turned black like sackcloth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Whole moon turned blood 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latin typeface="Bell MT" panose="02020503060305020303" pitchFamily="18" charset="0"/>
                        </a:rPr>
                        <a:t>Stars in the sky fell to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Bell MT" panose="02020503060305020303" pitchFamily="18" charset="0"/>
                          <a:ea typeface="+mn-ea"/>
                          <a:cs typeface="+mn-cs"/>
                        </a:rPr>
                        <a:t>Immediately after the distress of those days “‘the sun will be darkened, and the moon will not give its light; the stars will fall from the sky, and the heavenly bodies will be shaken.’</a:t>
                      </a:r>
                      <a:endParaRPr lang="en-US" sz="2200" dirty="0">
                        <a:latin typeface="Bell MT" panose="020205030603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388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78250-62CC-4264-B619-3FC8DCB88A49}"/>
              </a:ext>
            </a:extLst>
          </p:cNvPr>
          <p:cNvSpPr/>
          <p:nvPr/>
        </p:nvSpPr>
        <p:spPr>
          <a:xfrm>
            <a:off x="147919" y="813547"/>
            <a:ext cx="2252380" cy="1773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DD98C-2AA1-455A-842D-97B3FCC76AF2}"/>
              </a:ext>
            </a:extLst>
          </p:cNvPr>
          <p:cNvSpPr txBox="1"/>
          <p:nvPr/>
        </p:nvSpPr>
        <p:spPr>
          <a:xfrm>
            <a:off x="235323" y="813547"/>
            <a:ext cx="2077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Day of the Lord – still in the future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7409F-8A92-4499-97FB-B5E76AEAFF4C}"/>
              </a:ext>
            </a:extLst>
          </p:cNvPr>
          <p:cNvSpPr txBox="1"/>
          <p:nvPr/>
        </p:nvSpPr>
        <p:spPr>
          <a:xfrm>
            <a:off x="847082" y="3099547"/>
            <a:ext cx="10209865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Day of the Lord </a:t>
            </a:r>
            <a:r>
              <a:rPr lang="en-US" sz="2400" dirty="0">
                <a:latin typeface="Bell MT" panose="02020503060305020303" pitchFamily="18" charset="0"/>
              </a:rPr>
              <a:t>– time in history when God will act decisively to judge the wicked, redeem the righteous, and establish His Kingdom on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Wrath of God </a:t>
            </a:r>
            <a:r>
              <a:rPr lang="en-US" sz="2400" dirty="0">
                <a:latin typeface="Bell MT" panose="02020503060305020303" pitchFamily="18" charset="0"/>
              </a:rPr>
              <a:t>– His righteous anger poured out on 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Romans 5.9</a:t>
            </a:r>
            <a:r>
              <a:rPr lang="en-US" sz="2400" dirty="0">
                <a:latin typeface="Bell MT" panose="02020503060305020303" pitchFamily="18" charset="0"/>
              </a:rPr>
              <a:t>:  Since we have now been justified by his blood, how much more shall we be saved from God’s wrath through him!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Bell MT" panose="02020503060305020303" pitchFamily="18" charset="0"/>
              </a:rPr>
              <a:t>1 Thessalonians 5.9:</a:t>
            </a:r>
            <a:r>
              <a:rPr lang="en-US" sz="2400" dirty="0">
                <a:latin typeface="Bell MT" panose="02020503060305020303" pitchFamily="18" charset="0"/>
              </a:rPr>
              <a:t>  For God did not appoint us to suffer wrath but to receive salvation through our Lord Jesus Christ.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Dante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9C24E-6BEE-448D-8F85-6DF0CA1C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800" b="1" cap="none" dirty="0">
                <a:solidFill>
                  <a:schemeClr val="bg1"/>
                </a:solidFill>
                <a:latin typeface="Bell MT" panose="02020503060305020303" pitchFamily="18" charset="0"/>
              </a:rPr>
              <a:t>Keep watch and be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C663D-038C-4309-9AA3-6D4CBE194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1" r="27515" b="1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A003C-4164-4AE7-8ADE-9F484A1B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79"/>
            <a:ext cx="6997369" cy="44788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</a:rPr>
              <a:t>Matthew 25.1-4:  At that time the kingdom of heaven will be like ten virgins who took their lamps and went out to meet the bridegroom. </a:t>
            </a:r>
            <a:r>
              <a:rPr lang="en-US" b="1" baseline="30000" dirty="0">
                <a:latin typeface="Bell MT" panose="02020503060305020303" pitchFamily="18" charset="0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Bell MT" panose="02020503060305020303" pitchFamily="18" charset="0"/>
              </a:rPr>
              <a:t>Five of them were foolish and five were wise. </a:t>
            </a:r>
            <a:r>
              <a:rPr lang="en-US" b="1" baseline="30000" dirty="0">
                <a:solidFill>
                  <a:schemeClr val="accent2"/>
                </a:solidFill>
                <a:latin typeface="Bell MT" panose="02020503060305020303" pitchFamily="18" charset="0"/>
              </a:rPr>
              <a:t> </a:t>
            </a:r>
            <a:r>
              <a:rPr lang="en-US" dirty="0">
                <a:latin typeface="Bell MT" panose="02020503060305020303" pitchFamily="18" charset="0"/>
              </a:rPr>
              <a:t>The foolish ones took their lamps but did not take any oil with them. </a:t>
            </a:r>
            <a:r>
              <a:rPr lang="en-US" b="1" baseline="30000" dirty="0">
                <a:latin typeface="Bell MT" panose="02020503060305020303" pitchFamily="18" charset="0"/>
              </a:rPr>
              <a:t> </a:t>
            </a:r>
            <a:r>
              <a:rPr lang="en-US" dirty="0">
                <a:solidFill>
                  <a:schemeClr val="accent2"/>
                </a:solidFill>
                <a:latin typeface="Bell MT" panose="02020503060305020303" pitchFamily="18" charset="0"/>
              </a:rPr>
              <a:t>The wise ones, however, took oil in jars along with their lamps.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</a:rPr>
              <a:t>To be wise = to be prepared to wait, even a long time, for Jesus’ return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want to have roots that are deep enough to ‘stand firm until the End’</a:t>
            </a:r>
          </a:p>
        </p:txBody>
      </p:sp>
    </p:spTree>
    <p:extLst>
      <p:ext uri="{BB962C8B-B14F-4D97-AF65-F5344CB8AC3E}">
        <p14:creationId xmlns:p14="http://schemas.microsoft.com/office/powerpoint/2010/main" val="157723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9C24E-6BEE-448D-8F85-6DF0CA1C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3800" b="1" cap="none" dirty="0">
                <a:solidFill>
                  <a:schemeClr val="bg1"/>
                </a:solidFill>
                <a:latin typeface="Bell MT" panose="02020503060305020303" pitchFamily="18" charset="0"/>
              </a:rPr>
              <a:t>Keep watch and be ready</a:t>
            </a:r>
          </a:p>
        </p:txBody>
      </p:sp>
      <p:pic>
        <p:nvPicPr>
          <p:cNvPr id="3" name="Picture 2" descr="A picture containing indoor, table, sitting, banana&#10;&#10;Description automatically generated">
            <a:extLst>
              <a:ext uri="{FF2B5EF4-FFF2-40B4-BE49-F238E27FC236}">
                <a16:creationId xmlns:a16="http://schemas.microsoft.com/office/drawing/2014/main" id="{69B4FE79-9CAE-4419-9554-26C91FB62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0" r="20181" b="3"/>
          <a:stretch/>
        </p:blipFill>
        <p:spPr>
          <a:xfrm>
            <a:off x="483" y="1822028"/>
            <a:ext cx="4342417" cy="50359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BA003C-4164-4AE7-8ADE-9F484A1B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7008588" cy="420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</a:rPr>
              <a:t>Matthew 25.19-21:  </a:t>
            </a:r>
            <a:r>
              <a:rPr lang="en-US" b="1" baseline="30000" dirty="0">
                <a:latin typeface="Bell MT" panose="02020503060305020303" pitchFamily="18" charset="0"/>
              </a:rPr>
              <a:t> </a:t>
            </a:r>
            <a:r>
              <a:rPr lang="en-US" dirty="0">
                <a:latin typeface="Bell MT" panose="02020503060305020303" pitchFamily="18" charset="0"/>
              </a:rPr>
              <a:t>After a long time the master of those servants returned and settled accounts with them. </a:t>
            </a:r>
            <a:r>
              <a:rPr lang="en-US" b="1" baseline="30000" dirty="0">
                <a:latin typeface="Bell MT" panose="02020503060305020303" pitchFamily="18" charset="0"/>
              </a:rPr>
              <a:t> </a:t>
            </a:r>
            <a:r>
              <a:rPr lang="en-US" dirty="0">
                <a:latin typeface="Bell MT" panose="02020503060305020303" pitchFamily="18" charset="0"/>
              </a:rPr>
              <a:t>The man who had received five bags of gold brought the other five. ‘Master,’ he said, ‘you entrusted me with five bags of gold. See, I have gained five more.’  “His master replied, ‘Well done, good and faithful servant! You have been faithful with a few things; I will put you in charge of many things. Come and share your master’s happiness!’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</a:rPr>
              <a:t>To be faithful = to use what God has given us for His purposes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Bell MT" panose="02020503060305020303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 want to bear fruit ‘that will last’</a:t>
            </a:r>
          </a:p>
        </p:txBody>
      </p:sp>
    </p:spTree>
    <p:extLst>
      <p:ext uri="{BB962C8B-B14F-4D97-AF65-F5344CB8AC3E}">
        <p14:creationId xmlns:p14="http://schemas.microsoft.com/office/powerpoint/2010/main" val="700688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658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Bell MT</vt:lpstr>
      <vt:lpstr>Corbel</vt:lpstr>
      <vt:lpstr>Dante</vt:lpstr>
      <vt:lpstr>Wingdings</vt:lpstr>
      <vt:lpstr>Banded</vt:lpstr>
      <vt:lpstr>Recap</vt:lpstr>
      <vt:lpstr>PowerPoint Presentation</vt:lpstr>
      <vt:lpstr>PowerPoint Presentation</vt:lpstr>
      <vt:lpstr>Keep watch and be ready</vt:lpstr>
      <vt:lpstr>Keep watch and be ready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</dc:title>
  <dc:creator>david eldridge</dc:creator>
  <cp:lastModifiedBy>david eldridge</cp:lastModifiedBy>
  <cp:revision>1</cp:revision>
  <dcterms:created xsi:type="dcterms:W3CDTF">2020-01-19T12:42:30Z</dcterms:created>
  <dcterms:modified xsi:type="dcterms:W3CDTF">2020-01-19T12:54:48Z</dcterms:modified>
</cp:coreProperties>
</file>